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80" r:id="rId10"/>
    <p:sldId id="283" r:id="rId11"/>
    <p:sldId id="282" r:id="rId12"/>
    <p:sldId id="281" r:id="rId13"/>
    <p:sldId id="262" r:id="rId14"/>
    <p:sldId id="263" r:id="rId15"/>
    <p:sldId id="266" r:id="rId16"/>
    <p:sldId id="267" r:id="rId17"/>
    <p:sldId id="268" r:id="rId18"/>
    <p:sldId id="270" r:id="rId19"/>
    <p:sldId id="271" r:id="rId20"/>
    <p:sldId id="269" r:id="rId21"/>
    <p:sldId id="272" r:id="rId22"/>
    <p:sldId id="273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mbed/9287c56473674f23ab92a5585ed3ec48?themeId=48&amp;templateId=35%27%20frameborder=%27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e-sfera.hr/dodatni-digitalni-sadrzaji/8f66c734-eb93-4e57-b514-41153d7aba63/assets/audio/21_interview_part_2.mp3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hyperlink" Target="https://www.e-sfera.hr/dodatni-digitalni-sadrzaji/8f66c734-eb93-4e57-b514-41153d7aba63/assets/audio/21_interview_part_2.mp3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8f66c734-eb93-4e57-b514-41153d7aba6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8f66c734-eb93-4e57-b514-41153d7aba63/assets/audio/20_interview_part_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186" y="1593637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0902" y="306704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Pupil of the month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037" y="728662"/>
            <a:ext cx="9043988" cy="206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examples</a:t>
            </a:r>
            <a:r>
              <a:rPr lang="hr-H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400" dirty="0" err="1">
                <a:solidFill>
                  <a:srgbClr val="FF0000"/>
                </a:solidFill>
              </a:rPr>
              <a:t>Our</a:t>
            </a:r>
            <a:r>
              <a:rPr lang="hr-HR" sz="2400" dirty="0">
                <a:solidFill>
                  <a:srgbClr val="FF0000"/>
                </a:solidFill>
              </a:rPr>
              <a:t> English </a:t>
            </a:r>
            <a:r>
              <a:rPr lang="hr-HR" sz="2400" dirty="0" err="1">
                <a:solidFill>
                  <a:srgbClr val="FF0000"/>
                </a:solidFill>
              </a:rPr>
              <a:t>teacher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play</a:t>
            </a:r>
            <a:r>
              <a:rPr lang="hr-HR" sz="2400" dirty="0" err="1">
                <a:solidFill>
                  <a:srgbClr val="FF0000"/>
                </a:solidFill>
              </a:rPr>
              <a:t>s</a:t>
            </a:r>
            <a:r>
              <a:rPr lang="hr-HR" sz="2400" dirty="0"/>
              <a:t> music.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He/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She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play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hr-HR" sz="2400" dirty="0">
                <a:sym typeface="Wingdings" panose="05000000000000000000" pitchFamily="2" charset="2"/>
              </a:rPr>
              <a:t> music.</a:t>
            </a:r>
          </a:p>
          <a:p>
            <a:pPr>
              <a:lnSpc>
                <a:spcPct val="150000"/>
              </a:lnSpc>
            </a:pP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Our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Geography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teacher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tell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jokes</a:t>
            </a:r>
            <a:r>
              <a:rPr lang="hr-HR" sz="2400" dirty="0">
                <a:sym typeface="Wingdings" panose="05000000000000000000" pitchFamily="2" charset="2"/>
              </a:rPr>
              <a:t>.  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He/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She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tell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jokes</a:t>
            </a:r>
            <a:r>
              <a:rPr lang="hr-HR" sz="2400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school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knows</a:t>
            </a:r>
            <a:r>
              <a:rPr lang="hr-HR" sz="2400" dirty="0">
                <a:sym typeface="Wingdings" panose="05000000000000000000" pitchFamily="2" charset="2"/>
              </a:rPr>
              <a:t>.  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It</a:t>
            </a:r>
            <a:r>
              <a:rPr lang="hr-HR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knows</a:t>
            </a:r>
            <a:r>
              <a:rPr lang="hr-HR" sz="2400" dirty="0">
                <a:sym typeface="Wingdings" panose="05000000000000000000" pitchFamily="2" charset="2"/>
              </a:rPr>
              <a:t>.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57337" y="4314825"/>
            <a:ext cx="8815388" cy="1692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b="1" i="1" dirty="0"/>
              <a:t>Zapamti!</a:t>
            </a:r>
          </a:p>
          <a:p>
            <a:endParaRPr lang="hr-HR" sz="2600" b="1" dirty="0"/>
          </a:p>
          <a:p>
            <a:r>
              <a:rPr lang="hr-HR" sz="2600" i="1" dirty="0">
                <a:solidFill>
                  <a:srgbClr val="7030A0"/>
                </a:solidFill>
              </a:rPr>
              <a:t>Glagolu moramo dodati nastavak </a:t>
            </a:r>
            <a:r>
              <a:rPr lang="hr-HR" sz="2600" i="1" dirty="0">
                <a:solidFill>
                  <a:srgbClr val="FF0000"/>
                </a:solidFill>
              </a:rPr>
              <a:t>–s</a:t>
            </a:r>
            <a:r>
              <a:rPr lang="hr-HR" sz="2600" i="1" dirty="0"/>
              <a:t> </a:t>
            </a:r>
            <a:r>
              <a:rPr lang="hr-HR" sz="2600" i="1" dirty="0">
                <a:solidFill>
                  <a:srgbClr val="7030A0"/>
                </a:solidFill>
              </a:rPr>
              <a:t>ili</a:t>
            </a:r>
            <a:r>
              <a:rPr lang="hr-HR" sz="2600" i="1" dirty="0"/>
              <a:t> </a:t>
            </a:r>
            <a:r>
              <a:rPr lang="hr-HR" sz="2600" i="1" dirty="0">
                <a:solidFill>
                  <a:srgbClr val="FF0000"/>
                </a:solidFill>
              </a:rPr>
              <a:t>–</a:t>
            </a:r>
            <a:r>
              <a:rPr lang="hr-HR" sz="2600" i="1" dirty="0" err="1">
                <a:solidFill>
                  <a:srgbClr val="FF0000"/>
                </a:solidFill>
              </a:rPr>
              <a:t>es</a:t>
            </a:r>
            <a:r>
              <a:rPr lang="hr-HR" sz="2600" i="1" dirty="0">
                <a:solidFill>
                  <a:srgbClr val="FF0000"/>
                </a:solidFill>
              </a:rPr>
              <a:t> </a:t>
            </a:r>
            <a:r>
              <a:rPr lang="hr-HR" sz="2600" i="1" dirty="0">
                <a:solidFill>
                  <a:srgbClr val="7030A0"/>
                </a:solidFill>
              </a:rPr>
              <a:t>u 3. licu jednine </a:t>
            </a:r>
            <a:r>
              <a:rPr lang="hr-HR" sz="2600" i="1" dirty="0"/>
              <a:t>(</a:t>
            </a:r>
            <a:r>
              <a:rPr lang="hr-HR" sz="2600" b="1" i="1" dirty="0"/>
              <a:t>he</a:t>
            </a:r>
            <a:r>
              <a:rPr lang="hr-HR" sz="2600" i="1" dirty="0"/>
              <a:t>, </a:t>
            </a:r>
            <a:r>
              <a:rPr lang="hr-HR" sz="2600" b="1" i="1" dirty="0" err="1"/>
              <a:t>she</a:t>
            </a:r>
            <a:r>
              <a:rPr lang="hr-HR" sz="2600" b="1" i="1" dirty="0"/>
              <a:t> </a:t>
            </a:r>
            <a:r>
              <a:rPr lang="hr-HR" sz="2600" i="1" dirty="0"/>
              <a:t>ili </a:t>
            </a:r>
            <a:r>
              <a:rPr lang="hr-HR" sz="2600" b="1" i="1" dirty="0" err="1"/>
              <a:t>it</a:t>
            </a:r>
            <a:r>
              <a:rPr lang="hr-HR" sz="26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06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526" y="485346"/>
            <a:ext cx="8097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Let’s</a:t>
            </a:r>
            <a:r>
              <a:rPr lang="hr-HR" sz="2600" b="1" dirty="0"/>
              <a:t> </a:t>
            </a:r>
            <a:r>
              <a:rPr lang="hr-HR" sz="2600" b="1" dirty="0" err="1"/>
              <a:t>form</a:t>
            </a:r>
            <a:r>
              <a:rPr lang="hr-HR" sz="2600" b="1" dirty="0"/>
              <a:t> </a:t>
            </a:r>
            <a:r>
              <a:rPr lang="hr-HR" sz="2600" b="1" dirty="0" err="1"/>
              <a:t>sentences</a:t>
            </a:r>
            <a:r>
              <a:rPr lang="hr-HR" sz="2600" b="1" dirty="0"/>
              <a:t> </a:t>
            </a:r>
            <a:r>
              <a:rPr lang="hr-HR" sz="2600" b="1" dirty="0" err="1"/>
              <a:t>in</a:t>
            </a:r>
            <a:r>
              <a:rPr lang="hr-HR" sz="2600" b="1" dirty="0"/>
              <a:t>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Present</a:t>
            </a:r>
            <a:r>
              <a:rPr lang="hr-HR" sz="2600" b="1" dirty="0"/>
              <a:t> </a:t>
            </a:r>
            <a:r>
              <a:rPr lang="hr-HR" sz="2600" b="1" dirty="0" err="1"/>
              <a:t>Simple</a:t>
            </a:r>
            <a:r>
              <a:rPr lang="hr-HR" sz="2600" b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528" y="1424066"/>
            <a:ext cx="7210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I                         (</a:t>
            </a:r>
            <a:r>
              <a:rPr lang="hr-HR" sz="2600" dirty="0" err="1"/>
              <a:t>play</a:t>
            </a:r>
            <a:r>
              <a:rPr lang="hr-HR" sz="2600" dirty="0"/>
              <a:t>)  </a:t>
            </a:r>
            <a:r>
              <a:rPr lang="hr-HR" sz="2600" dirty="0" err="1"/>
              <a:t>tennis</a:t>
            </a:r>
            <a:r>
              <a:rPr lang="hr-HR" sz="2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528" y="1916509"/>
            <a:ext cx="7210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You                   (</a:t>
            </a:r>
            <a:r>
              <a:rPr lang="hr-HR" sz="2600" dirty="0" err="1"/>
              <a:t>play</a:t>
            </a:r>
            <a:r>
              <a:rPr lang="hr-HR" sz="2600" dirty="0"/>
              <a:t>)  </a:t>
            </a:r>
            <a:r>
              <a:rPr lang="hr-HR" sz="2600" dirty="0" err="1"/>
              <a:t>tennis</a:t>
            </a:r>
            <a:r>
              <a:rPr lang="hr-HR" sz="2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528" y="2408952"/>
            <a:ext cx="7210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We</a:t>
            </a:r>
            <a:r>
              <a:rPr lang="hr-HR" sz="2600" dirty="0"/>
              <a:t>                    (</a:t>
            </a:r>
            <a:r>
              <a:rPr lang="hr-HR" sz="2600" dirty="0" err="1"/>
              <a:t>play</a:t>
            </a:r>
            <a:r>
              <a:rPr lang="hr-HR" sz="2600" dirty="0"/>
              <a:t>)  </a:t>
            </a:r>
            <a:r>
              <a:rPr lang="hr-HR" sz="2600" dirty="0" err="1"/>
              <a:t>tennis</a:t>
            </a:r>
            <a:r>
              <a:rPr lang="hr-HR" sz="26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528" y="2901395"/>
            <a:ext cx="7210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They</a:t>
            </a:r>
            <a:r>
              <a:rPr lang="hr-HR" sz="2600" dirty="0"/>
              <a:t>                  (</a:t>
            </a:r>
            <a:r>
              <a:rPr lang="hr-HR" sz="2600" dirty="0" err="1"/>
              <a:t>play</a:t>
            </a:r>
            <a:r>
              <a:rPr lang="hr-HR" sz="2600" dirty="0"/>
              <a:t>)  </a:t>
            </a:r>
            <a:r>
              <a:rPr lang="hr-HR" sz="2600" dirty="0" err="1"/>
              <a:t>tennis</a:t>
            </a:r>
            <a:r>
              <a:rPr lang="hr-HR" sz="26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528" y="4032620"/>
            <a:ext cx="7210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He                     (</a:t>
            </a:r>
            <a:r>
              <a:rPr lang="hr-HR" sz="2600" dirty="0" err="1"/>
              <a:t>play</a:t>
            </a:r>
            <a:r>
              <a:rPr lang="hr-HR" sz="2600" dirty="0"/>
              <a:t>)  </a:t>
            </a:r>
            <a:r>
              <a:rPr lang="hr-HR" sz="2600" dirty="0" err="1"/>
              <a:t>tennis</a:t>
            </a:r>
            <a:r>
              <a:rPr lang="hr-HR" sz="26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527" y="4525063"/>
            <a:ext cx="7210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She</a:t>
            </a:r>
            <a:r>
              <a:rPr lang="hr-HR" sz="2600" dirty="0"/>
              <a:t>                    (</a:t>
            </a:r>
            <a:r>
              <a:rPr lang="hr-HR" sz="2600" dirty="0" err="1"/>
              <a:t>play</a:t>
            </a:r>
            <a:r>
              <a:rPr lang="hr-HR" sz="2600" dirty="0"/>
              <a:t>)  </a:t>
            </a:r>
            <a:r>
              <a:rPr lang="hr-HR" sz="2600" dirty="0" err="1"/>
              <a:t>tennis</a:t>
            </a:r>
            <a:r>
              <a:rPr lang="hr-HR" sz="26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526" y="5017506"/>
            <a:ext cx="7210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It</a:t>
            </a:r>
            <a:r>
              <a:rPr lang="hr-HR" sz="2600" dirty="0"/>
              <a:t>                        (</a:t>
            </a:r>
            <a:r>
              <a:rPr lang="hr-HR" sz="2600" dirty="0" err="1"/>
              <a:t>play</a:t>
            </a:r>
            <a:r>
              <a:rPr lang="hr-HR" sz="2600" dirty="0"/>
              <a:t>)  </a:t>
            </a:r>
            <a:r>
              <a:rPr lang="hr-HR" sz="2600" dirty="0" err="1"/>
              <a:t>tennis</a:t>
            </a:r>
            <a:r>
              <a:rPr lang="hr-HR" sz="26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9252" y="1424065"/>
            <a:ext cx="1214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0070C0"/>
                </a:solidFill>
              </a:rPr>
              <a:t>play</a:t>
            </a:r>
            <a:endParaRPr lang="hr-HR" sz="26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573" y="1916508"/>
            <a:ext cx="1214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0070C0"/>
                </a:solidFill>
              </a:rPr>
              <a:t>play</a:t>
            </a:r>
            <a:endParaRPr lang="hr-HR" sz="26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1573" y="2408951"/>
            <a:ext cx="1214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0070C0"/>
                </a:solidFill>
              </a:rPr>
              <a:t>play</a:t>
            </a:r>
            <a:endParaRPr lang="hr-HR" sz="2600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6354" y="2901394"/>
            <a:ext cx="1214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0070C0"/>
                </a:solidFill>
              </a:rPr>
              <a:t>play</a:t>
            </a:r>
            <a:endParaRPr lang="hr-HR" sz="2600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1534" y="3982601"/>
            <a:ext cx="1214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0070C0"/>
                </a:solidFill>
              </a:rPr>
              <a:t>play</a:t>
            </a:r>
            <a:r>
              <a:rPr lang="hr-HR" sz="2600" i="1" dirty="0" err="1">
                <a:solidFill>
                  <a:srgbClr val="FF0000"/>
                </a:solidFill>
              </a:rPr>
              <a:t>s</a:t>
            </a:r>
            <a:endParaRPr lang="hr-HR" sz="2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6498" y="4525062"/>
            <a:ext cx="1214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0070C0"/>
                </a:solidFill>
              </a:rPr>
              <a:t>play</a:t>
            </a:r>
            <a:r>
              <a:rPr lang="hr-HR" sz="2600" i="1" dirty="0" err="1">
                <a:solidFill>
                  <a:srgbClr val="FF0000"/>
                </a:solidFill>
              </a:rPr>
              <a:t>s</a:t>
            </a:r>
            <a:endParaRPr lang="hr-HR" sz="2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71534" y="5017505"/>
            <a:ext cx="1214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rgbClr val="0070C0"/>
                </a:solidFill>
              </a:rPr>
              <a:t>play</a:t>
            </a:r>
            <a:r>
              <a:rPr lang="hr-HR" sz="2600" i="1" dirty="0" err="1">
                <a:solidFill>
                  <a:srgbClr val="FF0000"/>
                </a:solidFill>
              </a:rPr>
              <a:t>s</a:t>
            </a:r>
            <a:endParaRPr lang="hr-HR" sz="2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57975" y="2555291"/>
            <a:ext cx="5157787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7030A0"/>
                </a:solidFill>
              </a:rPr>
              <a:t>Present</a:t>
            </a:r>
            <a:r>
              <a:rPr lang="hr-HR" sz="2400" b="1" i="1" dirty="0">
                <a:solidFill>
                  <a:srgbClr val="7030A0"/>
                </a:solidFill>
              </a:rPr>
              <a:t> </a:t>
            </a:r>
            <a:r>
              <a:rPr lang="hr-HR" sz="2400" b="1" i="1" dirty="0" err="1">
                <a:solidFill>
                  <a:srgbClr val="7030A0"/>
                </a:solidFill>
              </a:rPr>
              <a:t>Simple</a:t>
            </a:r>
            <a:r>
              <a:rPr lang="hr-HR" sz="2400" b="1" i="1" dirty="0">
                <a:solidFill>
                  <a:srgbClr val="7030A0"/>
                </a:solidFill>
              </a:rPr>
              <a:t> </a:t>
            </a:r>
            <a:r>
              <a:rPr lang="hr-HR" sz="2400" i="1" dirty="0">
                <a:solidFill>
                  <a:srgbClr val="7030A0"/>
                </a:solidFill>
              </a:rPr>
              <a:t>koristimo kad govorimo o svojim navikama ili dnevnim rutinama, radnjama koje se stalno ponavljaju</a:t>
            </a:r>
            <a:r>
              <a:rPr lang="hr-H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188044"/>
            <a:ext cx="10323238" cy="3652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" y="485775"/>
            <a:ext cx="10094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Copy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. </a:t>
            </a:r>
            <a:r>
              <a:rPr lang="hr-HR" sz="2600" dirty="0" err="1"/>
              <a:t>Add</a:t>
            </a:r>
            <a:r>
              <a:rPr lang="hr-HR" sz="2600" dirty="0"/>
              <a:t> / </a:t>
            </a:r>
            <a:r>
              <a:rPr lang="hr-HR" sz="2600" dirty="0" err="1"/>
              <a:t>or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C00000"/>
                </a:solidFill>
              </a:rPr>
              <a:t>–s</a:t>
            </a:r>
            <a:r>
              <a:rPr lang="hr-HR" sz="2600" dirty="0"/>
              <a:t> / </a:t>
            </a:r>
            <a:r>
              <a:rPr lang="hr-HR" sz="2600" b="1" dirty="0">
                <a:solidFill>
                  <a:srgbClr val="C00000"/>
                </a:solidFill>
              </a:rPr>
              <a:t>-</a:t>
            </a:r>
            <a:r>
              <a:rPr lang="hr-HR" sz="2600" b="1" dirty="0" err="1">
                <a:solidFill>
                  <a:srgbClr val="C00000"/>
                </a:solidFill>
              </a:rPr>
              <a:t>es</a:t>
            </a:r>
            <a:r>
              <a:rPr lang="hr-HR" sz="2600" b="1" dirty="0">
                <a:solidFill>
                  <a:srgbClr val="C00000"/>
                </a:solidFill>
              </a:rPr>
              <a:t> </a:t>
            </a:r>
            <a:r>
              <a:rPr lang="hr-HR" sz="2600" dirty="0"/>
              <a:t>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verbs</a:t>
            </a:r>
            <a:r>
              <a:rPr lang="hr-HR" sz="2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3088" y="2971801"/>
            <a:ext cx="6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3131" y="3645723"/>
            <a:ext cx="6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3131" y="4426775"/>
            <a:ext cx="6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8388" y="5163979"/>
            <a:ext cx="6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5857" y="4426775"/>
            <a:ext cx="6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3038" y="3752853"/>
            <a:ext cx="6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8127" y="3004578"/>
            <a:ext cx="61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551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44955" cy="670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6275" y="342046"/>
            <a:ext cx="340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 33.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85" y="313898"/>
            <a:ext cx="6390497" cy="5984751"/>
          </a:xfrm>
          <a:prstGeom prst="rect">
            <a:avLst/>
          </a:prstGeom>
          <a:ln w="79375">
            <a:solidFill>
              <a:srgbClr val="FF0000"/>
            </a:solidFill>
          </a:ln>
        </p:spPr>
      </p:pic>
      <p:sp>
        <p:nvSpPr>
          <p:cNvPr id="7" name="Oval 6"/>
          <p:cNvSpPr/>
          <p:nvPr/>
        </p:nvSpPr>
        <p:spPr>
          <a:xfrm>
            <a:off x="4421875" y="996287"/>
            <a:ext cx="791570" cy="462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3018430" y="1558120"/>
            <a:ext cx="680113" cy="462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3358485" y="2103273"/>
            <a:ext cx="1063389" cy="462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4281987" y="2648426"/>
            <a:ext cx="412844" cy="449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333163" y="3210259"/>
            <a:ext cx="470848" cy="492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5022376" y="3702341"/>
            <a:ext cx="1214651" cy="52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4612944" y="4287672"/>
            <a:ext cx="791570" cy="462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3358485" y="5227092"/>
            <a:ext cx="923502" cy="518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9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809" y="1897039"/>
            <a:ext cx="10153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a </a:t>
            </a:r>
            <a:r>
              <a:rPr lang="hr-HR" sz="2400" dirty="0" err="1"/>
              <a:t>pupil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month</a:t>
            </a:r>
            <a:r>
              <a:rPr lang="hr-HR" sz="2400" dirty="0"/>
              <a:t> do? Play </a:t>
            </a:r>
            <a:r>
              <a:rPr lang="hr-HR" sz="2400" dirty="0" err="1"/>
              <a:t>this</a:t>
            </a:r>
            <a:r>
              <a:rPr lang="hr-HR" sz="2400" dirty="0"/>
              <a:t> game.</a:t>
            </a:r>
            <a:br>
              <a:rPr lang="hr-HR" sz="2400" dirty="0"/>
            </a:br>
            <a:br>
              <a:rPr lang="hr-HR" sz="2400" i="1" dirty="0"/>
            </a:br>
            <a:br>
              <a:rPr lang="hr-HR" sz="2400" i="1" dirty="0"/>
            </a:br>
            <a:r>
              <a:rPr lang="hr-HR" sz="2400" i="1" dirty="0">
                <a:hlinkClick r:id="rId2"/>
              </a:rPr>
              <a:t>https://wordwall.net/embed/9287c56473674f23ab92a5585ed3ec48?themeId=48&amp;templateId=35%27%20frameborder=%270</a:t>
            </a:r>
            <a:r>
              <a:rPr lang="hr-HR" sz="2400" i="1" dirty="0"/>
              <a:t>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604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844955" cy="6701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561" y="2207009"/>
            <a:ext cx="8378553" cy="1832212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  <p:pic>
        <p:nvPicPr>
          <p:cNvPr id="8" name="3.3.+Interview+-+part+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8134" y="4941844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38028" y="4656493"/>
            <a:ext cx="3975461" cy="148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7"/>
              </a:rPr>
              <a:t>https</a:t>
            </a:r>
            <a:r>
              <a:rPr lang="hr-HR" dirty="0">
                <a:hlinkClick r:id="rId7"/>
              </a:rPr>
              <a:t>://</a:t>
            </a:r>
            <a:r>
              <a:rPr lang="hr-HR" dirty="0" err="1">
                <a:hlinkClick r:id="rId7"/>
              </a:rPr>
              <a:t>www.e-sfera.hr</a:t>
            </a:r>
            <a:r>
              <a:rPr lang="hr-HR" dirty="0">
                <a:hlinkClick r:id="rId7"/>
              </a:rPr>
              <a:t>/dodatni-digitalni-</a:t>
            </a:r>
            <a:r>
              <a:rPr lang="hr-HR" dirty="0" err="1">
                <a:hlinkClick r:id="rId7"/>
              </a:rPr>
              <a:t>sadrzaji</a:t>
            </a:r>
            <a:r>
              <a:rPr lang="hr-HR" dirty="0">
                <a:hlinkClick r:id="rId7"/>
              </a:rPr>
              <a:t>/</a:t>
            </a:r>
            <a:r>
              <a:rPr lang="hr-HR" dirty="0" err="1">
                <a:hlinkClick r:id="rId7"/>
              </a:rPr>
              <a:t>8f66c734-eb93-4e57-b514-41153d7aba63</a:t>
            </a:r>
            <a:r>
              <a:rPr lang="hr-HR" dirty="0">
                <a:hlinkClick r:id="rId7"/>
              </a:rPr>
              <a:t>/</a:t>
            </a:r>
            <a:r>
              <a:rPr lang="hr-HR" dirty="0" err="1">
                <a:hlinkClick r:id="rId7"/>
              </a:rPr>
              <a:t>assets</a:t>
            </a:r>
            <a:r>
              <a:rPr lang="hr-HR" dirty="0">
                <a:hlinkClick r:id="rId7"/>
              </a:rPr>
              <a:t>/audio/</a:t>
            </a:r>
            <a:r>
              <a:rPr lang="hr-HR" dirty="0" err="1">
                <a:hlinkClick r:id="rId7"/>
              </a:rPr>
              <a:t>21_interview_part_2.mp3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3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.3.+Interview+-+part+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0838" y="5113989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38028" y="4656493"/>
            <a:ext cx="3975461" cy="148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5"/>
              </a:rPr>
              <a:t>https</a:t>
            </a:r>
            <a:r>
              <a:rPr lang="hr-HR" dirty="0">
                <a:hlinkClick r:id="rId5"/>
              </a:rPr>
              <a:t>://</a:t>
            </a:r>
            <a:r>
              <a:rPr lang="hr-HR" dirty="0" err="1">
                <a:hlinkClick r:id="rId5"/>
              </a:rPr>
              <a:t>www.e-sfera.hr</a:t>
            </a:r>
            <a:r>
              <a:rPr lang="hr-HR" dirty="0">
                <a:hlinkClick r:id="rId5"/>
              </a:rPr>
              <a:t>/dodatni-digitalni-</a:t>
            </a:r>
            <a:r>
              <a:rPr lang="hr-HR" dirty="0" err="1">
                <a:hlinkClick r:id="rId5"/>
              </a:rPr>
              <a:t>sadrzaji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8f66c734-eb93-4e57-b514-41153d7aba63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assets</a:t>
            </a:r>
            <a:r>
              <a:rPr lang="hr-HR" dirty="0">
                <a:hlinkClick r:id="rId5"/>
              </a:rPr>
              <a:t>/audio/</a:t>
            </a:r>
            <a:r>
              <a:rPr lang="hr-HR" dirty="0" err="1">
                <a:hlinkClick r:id="rId5"/>
              </a:rPr>
              <a:t>21_interview_part_2.mp3</a:t>
            </a:r>
            <a:r>
              <a:rPr lang="hr-HR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81" y="696178"/>
            <a:ext cx="5809255" cy="4011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1427" y="956860"/>
            <a:ext cx="488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circle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hear</a:t>
            </a:r>
            <a:r>
              <a:rPr lang="hr-HR" sz="2400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973681" y="1446663"/>
            <a:ext cx="1523859" cy="68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2695574" y="2963838"/>
            <a:ext cx="1917369" cy="789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5173708" y="1446663"/>
            <a:ext cx="1523859" cy="68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146765" y="3753133"/>
            <a:ext cx="1896686" cy="68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1333178" y="2235958"/>
            <a:ext cx="1523859" cy="68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4963517" y="2235958"/>
            <a:ext cx="1523859" cy="68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4963517" y="3025253"/>
            <a:ext cx="1523859" cy="68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3025463" y="2205251"/>
            <a:ext cx="1091891" cy="68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3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8298" y="806986"/>
            <a:ext cx="10153934" cy="317439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Translate</a:t>
            </a:r>
            <a:endParaRPr lang="hr-HR" sz="2400" b="1" dirty="0"/>
          </a:p>
          <a:p>
            <a:pPr>
              <a:lnSpc>
                <a:spcPct val="150000"/>
              </a:lnSpc>
            </a:pPr>
            <a:r>
              <a:rPr lang="hr-HR" sz="2400" dirty="0" err="1"/>
              <a:t>great</a:t>
            </a:r>
            <a:r>
              <a:rPr lang="hr-HR" sz="2400" dirty="0"/>
              <a:t> – 				hard-</a:t>
            </a:r>
            <a:r>
              <a:rPr lang="hr-HR" sz="2400" dirty="0" err="1"/>
              <a:t>working</a:t>
            </a:r>
            <a:r>
              <a:rPr lang="hr-HR" sz="24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handsome</a:t>
            </a:r>
            <a:r>
              <a:rPr lang="hr-HR" sz="2400" dirty="0"/>
              <a:t> –				</a:t>
            </a:r>
            <a:r>
              <a:rPr lang="hr-HR" sz="2400" dirty="0" err="1"/>
              <a:t>helpful</a:t>
            </a:r>
            <a:r>
              <a:rPr lang="hr-HR" sz="24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rude – 					</a:t>
            </a:r>
            <a:r>
              <a:rPr lang="hr-HR" sz="2400" dirty="0" err="1"/>
              <a:t>responsible</a:t>
            </a:r>
            <a:r>
              <a:rPr lang="hr-HR" sz="24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kind</a:t>
            </a:r>
            <a:r>
              <a:rPr lang="hr-HR" sz="2400" dirty="0"/>
              <a:t> –					</a:t>
            </a:r>
            <a:r>
              <a:rPr lang="hr-HR" sz="2400" dirty="0" err="1"/>
              <a:t>friendly</a:t>
            </a:r>
            <a:r>
              <a:rPr lang="hr-HR" sz="2400" dirty="0"/>
              <a:t> –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cruel</a:t>
            </a:r>
            <a:r>
              <a:rPr lang="hr-HR" sz="2400" dirty="0"/>
              <a:t> –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4584" y="2386864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bezobrazan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566" y="1832191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lijep, zgodan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4584" y="1273916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super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1519" y="3029675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ljubazan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4584" y="3510293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okrutan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5522" y="1254683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marljiv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3993" y="1818458"/>
            <a:ext cx="281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koji rado pomaže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1563" y="2372304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odgovoran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3993" y="2946009"/>
            <a:ext cx="419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prijateljski raspoložen, srdačan</a:t>
            </a:r>
          </a:p>
        </p:txBody>
      </p:sp>
    </p:spTree>
    <p:extLst>
      <p:ext uri="{BB962C8B-B14F-4D97-AF65-F5344CB8AC3E}">
        <p14:creationId xmlns:p14="http://schemas.microsoft.com/office/powerpoint/2010/main" val="970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44955" cy="670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264" y="354843"/>
            <a:ext cx="211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 33.</a:t>
            </a:r>
            <a:endParaRPr lang="hr-HR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93" y="1415600"/>
            <a:ext cx="7544369" cy="4512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4059" y="2749595"/>
            <a:ext cx="258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</a:rPr>
              <a:t>rude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8025" y="3354198"/>
            <a:ext cx="258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irresponsible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6348" y="3975373"/>
            <a:ext cx="258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selfish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6348" y="4613148"/>
            <a:ext cx="258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hard-</a:t>
            </a:r>
            <a:r>
              <a:rPr lang="hr-HR" sz="2400" b="1" dirty="0" err="1">
                <a:solidFill>
                  <a:srgbClr val="92D050"/>
                </a:solidFill>
              </a:rPr>
              <a:t>working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8025" y="5221619"/>
            <a:ext cx="258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on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4867" y="1224314"/>
            <a:ext cx="9007522" cy="230832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hr-HR" sz="2400" i="1" dirty="0"/>
          </a:p>
          <a:p>
            <a:r>
              <a:rPr lang="hr-HR" sz="2400" b="1" dirty="0" err="1"/>
              <a:t>Translate</a:t>
            </a:r>
            <a:endParaRPr lang="hr-HR" sz="2400" b="1" dirty="0"/>
          </a:p>
          <a:p>
            <a:r>
              <a:rPr lang="hr-HR" sz="2400" dirty="0" err="1"/>
              <a:t>irresponsible</a:t>
            </a:r>
            <a:r>
              <a:rPr lang="hr-HR" sz="2400" dirty="0"/>
              <a:t> – </a:t>
            </a:r>
          </a:p>
          <a:p>
            <a:r>
              <a:rPr lang="hr-HR" sz="2400" dirty="0" err="1"/>
              <a:t>selfish</a:t>
            </a:r>
            <a:r>
              <a:rPr lang="hr-HR" sz="2400" dirty="0"/>
              <a:t> – </a:t>
            </a:r>
          </a:p>
          <a:p>
            <a:r>
              <a:rPr lang="hr-HR" sz="2400" dirty="0"/>
              <a:t>(</a:t>
            </a:r>
            <a:r>
              <a:rPr lang="hr-HR" sz="2400" dirty="0" err="1"/>
              <a:t>be</a:t>
            </a:r>
            <a:r>
              <a:rPr lang="hr-HR" sz="2400" dirty="0"/>
              <a:t>) late – </a:t>
            </a:r>
          </a:p>
          <a:p>
            <a:r>
              <a:rPr lang="hr-HR" sz="2400" dirty="0"/>
              <a:t>(</a:t>
            </a:r>
            <a:r>
              <a:rPr lang="hr-HR" sz="2400" dirty="0" err="1"/>
              <a:t>be</a:t>
            </a:r>
            <a:r>
              <a:rPr lang="hr-HR" sz="2400" dirty="0"/>
              <a:t>) on time -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2373" y="1945302"/>
            <a:ext cx="311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neodgovoran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2370" y="2317747"/>
            <a:ext cx="311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sebičan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0238" y="2688630"/>
            <a:ext cx="311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koji kasni; kasniti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9848" y="3054770"/>
            <a:ext cx="435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(biti) točan, (biti) na vrijeme</a:t>
            </a:r>
          </a:p>
        </p:txBody>
      </p:sp>
    </p:spTree>
    <p:extLst>
      <p:ext uri="{BB962C8B-B14F-4D97-AF65-F5344CB8AC3E}">
        <p14:creationId xmlns:p14="http://schemas.microsoft.com/office/powerpoint/2010/main" val="3917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98" y="367635"/>
            <a:ext cx="6266526" cy="5853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8608" y="1555845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lazy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758" y="2974887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rude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3712" y="4136476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selfish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3020" y="4836400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on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0758" y="5667910"/>
            <a:ext cx="343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responsible</a:t>
            </a:r>
            <a:endParaRPr lang="hr-H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36" y="407406"/>
            <a:ext cx="964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Let’s revise the ordinal numbers.</a:t>
            </a:r>
            <a:r>
              <a:rPr lang="hr-HR" sz="2400" i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83" y="1566249"/>
            <a:ext cx="9524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2 – 					16 –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15 – 					27 –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23 – 					12 –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10 – 					8 –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 – 					20 – 	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31 – 					11 –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0325" y="1665837"/>
            <a:ext cx="255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2nd - (the) second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5565" y="2227090"/>
            <a:ext cx="299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15th - (the) fifteenth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5565" y="2785768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23rd - (the) twenty-third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5565" y="3344446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10th - (the) tenth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548" y="3858324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1st - (the) first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5565" y="4432054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31st - (the) thirty-first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6056" y="1691259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16th – (the) sixteenth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6055" y="2227089"/>
            <a:ext cx="376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27th - (the) twenty-seventh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9430" y="2762919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12th - (the) twelfth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8107" y="3297010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8th - (the) eighth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8107" y="3855688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20th - (the) twentieth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6056" y="4445870"/>
            <a:ext cx="33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11th- (the) eleventh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8571" y="5050932"/>
            <a:ext cx="8365402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On which day of the month is your birthday?</a:t>
            </a:r>
          </a:p>
          <a:p>
            <a:endParaRPr lang="hr-HR" sz="2400" i="1" dirty="0"/>
          </a:p>
          <a:p>
            <a:r>
              <a:rPr lang="hr-HR" sz="2400" dirty="0"/>
              <a:t>e.g./npr.:     My birthday is on ______ of December.</a:t>
            </a:r>
          </a:p>
        </p:txBody>
      </p:sp>
    </p:spTree>
    <p:extLst>
      <p:ext uri="{BB962C8B-B14F-4D97-AF65-F5344CB8AC3E}">
        <p14:creationId xmlns:p14="http://schemas.microsoft.com/office/powerpoint/2010/main" val="20906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43" y="263453"/>
            <a:ext cx="7108637" cy="1265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776" y="2006221"/>
            <a:ext cx="1009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Ollie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is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great</a:t>
            </a:r>
            <a:r>
              <a:rPr lang="hr-HR" sz="2400" b="1" dirty="0">
                <a:solidFill>
                  <a:srgbClr val="92D050"/>
                </a:solidFill>
              </a:rPr>
              <a:t>, hard-</a:t>
            </a:r>
            <a:r>
              <a:rPr lang="hr-HR" sz="2400" b="1" dirty="0" err="1">
                <a:solidFill>
                  <a:srgbClr val="92D050"/>
                </a:solidFill>
              </a:rPr>
              <a:t>working</a:t>
            </a:r>
            <a:r>
              <a:rPr lang="hr-HR" sz="2400" b="1" dirty="0">
                <a:solidFill>
                  <a:srgbClr val="92D050"/>
                </a:solidFill>
              </a:rPr>
              <a:t>, </a:t>
            </a:r>
            <a:r>
              <a:rPr lang="hr-HR" sz="2400" b="1" dirty="0" err="1">
                <a:solidFill>
                  <a:srgbClr val="92D050"/>
                </a:solidFill>
              </a:rPr>
              <a:t>responsible</a:t>
            </a:r>
            <a:r>
              <a:rPr lang="hr-HR" sz="2400" b="1" dirty="0">
                <a:solidFill>
                  <a:srgbClr val="92D050"/>
                </a:solidFill>
              </a:rPr>
              <a:t>, </a:t>
            </a:r>
            <a:r>
              <a:rPr lang="hr-HR" sz="2400" b="1" dirty="0" err="1">
                <a:solidFill>
                  <a:srgbClr val="92D050"/>
                </a:solidFill>
              </a:rPr>
              <a:t>kind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and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helpful</a:t>
            </a:r>
            <a:r>
              <a:rPr lang="hr-HR" sz="2400" b="1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43" y="3009650"/>
            <a:ext cx="6413450" cy="1172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1463" y="5213444"/>
            <a:ext cx="832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friend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Ollie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61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87" y="211872"/>
            <a:ext cx="5743219" cy="3182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610" y="3653548"/>
            <a:ext cx="10085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add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suffix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–s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00B0F0"/>
                </a:solidFill>
              </a:rPr>
              <a:t>–</a:t>
            </a:r>
            <a:r>
              <a:rPr lang="hr-HR" sz="2400" dirty="0" err="1">
                <a:solidFill>
                  <a:srgbClr val="00B0F0"/>
                </a:solidFill>
              </a:rPr>
              <a:t>es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/>
              <a:t>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verb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b="1" dirty="0"/>
              <a:t>he, </a:t>
            </a:r>
            <a:r>
              <a:rPr lang="hr-HR" sz="2400" b="1" dirty="0" err="1"/>
              <a:t>she</a:t>
            </a:r>
            <a:r>
              <a:rPr lang="hr-HR" sz="2400" b="1" dirty="0"/>
              <a:t>, </a:t>
            </a:r>
            <a:r>
              <a:rPr lang="hr-HR" sz="2400" b="1" dirty="0" err="1"/>
              <a:t>it</a:t>
            </a:r>
            <a:r>
              <a:rPr lang="hr-HR" sz="2400" dirty="0"/>
              <a:t>.</a:t>
            </a:r>
          </a:p>
          <a:p>
            <a:r>
              <a:rPr lang="hr-HR" sz="2400" i="1" dirty="0">
                <a:solidFill>
                  <a:srgbClr val="7030A0"/>
                </a:solidFill>
              </a:rPr>
              <a:t>Glagolu dodajemo nastavak </a:t>
            </a:r>
            <a:r>
              <a:rPr lang="hr-HR" sz="2400" i="1" dirty="0">
                <a:solidFill>
                  <a:srgbClr val="FF0000"/>
                </a:solidFill>
              </a:rPr>
              <a:t>–s </a:t>
            </a:r>
            <a:r>
              <a:rPr lang="hr-HR" sz="2400" i="1" dirty="0">
                <a:solidFill>
                  <a:srgbClr val="7030A0"/>
                </a:solidFill>
              </a:rPr>
              <a:t>ili</a:t>
            </a:r>
            <a:r>
              <a:rPr lang="hr-HR" sz="2400" i="1" dirty="0"/>
              <a:t> </a:t>
            </a:r>
            <a:r>
              <a:rPr lang="hr-HR" sz="2400" i="1" dirty="0">
                <a:solidFill>
                  <a:srgbClr val="00B0F0"/>
                </a:solidFill>
              </a:rPr>
              <a:t>–</a:t>
            </a:r>
            <a:r>
              <a:rPr lang="hr-HR" sz="2400" i="1" dirty="0" err="1">
                <a:solidFill>
                  <a:srgbClr val="00B0F0"/>
                </a:solidFill>
              </a:rPr>
              <a:t>es</a:t>
            </a:r>
            <a:r>
              <a:rPr lang="hr-HR" sz="2400" i="1" dirty="0">
                <a:solidFill>
                  <a:srgbClr val="00B0F0"/>
                </a:solidFill>
              </a:rPr>
              <a:t> </a:t>
            </a:r>
            <a:r>
              <a:rPr lang="hr-HR" sz="2400" i="1" dirty="0">
                <a:solidFill>
                  <a:srgbClr val="7030A0"/>
                </a:solidFill>
              </a:rPr>
              <a:t>u rečenicama s  </a:t>
            </a:r>
            <a:r>
              <a:rPr lang="hr-HR" sz="2400" b="1" i="1" dirty="0"/>
              <a:t>he, </a:t>
            </a:r>
            <a:r>
              <a:rPr lang="hr-HR" sz="2400" b="1" i="1" dirty="0" err="1"/>
              <a:t>she</a:t>
            </a:r>
            <a:r>
              <a:rPr lang="hr-HR" sz="2400" b="1" i="1" dirty="0"/>
              <a:t>, </a:t>
            </a:r>
            <a:r>
              <a:rPr lang="hr-HR" sz="2400" b="1" i="1" dirty="0" err="1"/>
              <a:t>it</a:t>
            </a:r>
            <a:r>
              <a:rPr lang="hr-HR" sz="2400" i="1" dirty="0"/>
              <a:t>. </a:t>
            </a:r>
          </a:p>
          <a:p>
            <a:endParaRPr lang="hr-HR" sz="2400" i="1" dirty="0"/>
          </a:p>
          <a:p>
            <a:r>
              <a:rPr lang="hr-HR" sz="2400" b="1" dirty="0" err="1"/>
              <a:t>Ollie</a:t>
            </a:r>
            <a:r>
              <a:rPr lang="hr-HR" sz="2400" dirty="0"/>
              <a:t> </a:t>
            </a:r>
            <a:r>
              <a:rPr lang="hr-HR" sz="2400" dirty="0" err="1"/>
              <a:t>help</a:t>
            </a:r>
            <a:r>
              <a:rPr lang="hr-HR" sz="2400" dirty="0" err="1">
                <a:solidFill>
                  <a:srgbClr val="FF0000"/>
                </a:solidFill>
              </a:rPr>
              <a:t>s</a:t>
            </a:r>
            <a:r>
              <a:rPr lang="hr-HR" sz="2400" dirty="0"/>
              <a:t> </a:t>
            </a:r>
            <a:r>
              <a:rPr lang="hr-HR" sz="2400" dirty="0" err="1"/>
              <a:t>other</a:t>
            </a:r>
            <a:r>
              <a:rPr lang="hr-HR" sz="2400" dirty="0"/>
              <a:t> </a:t>
            </a:r>
            <a:r>
              <a:rPr lang="hr-HR" sz="2400" dirty="0" err="1"/>
              <a:t>pupils</a:t>
            </a:r>
            <a:r>
              <a:rPr lang="hr-HR" sz="2400" dirty="0"/>
              <a:t>.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b="1" dirty="0">
                <a:sym typeface="Wingdings" panose="05000000000000000000" pitchFamily="2" charset="2"/>
              </a:rPr>
              <a:t>He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/>
              <a:t>help</a:t>
            </a:r>
            <a:r>
              <a:rPr lang="hr-HR" sz="2400" dirty="0" err="1">
                <a:solidFill>
                  <a:srgbClr val="FF0000"/>
                </a:solidFill>
              </a:rPr>
              <a:t>s</a:t>
            </a:r>
            <a:r>
              <a:rPr lang="hr-HR" sz="2400" dirty="0"/>
              <a:t> </a:t>
            </a:r>
            <a:r>
              <a:rPr lang="hr-HR" sz="2400" dirty="0" err="1">
                <a:sym typeface="Wingdings" panose="05000000000000000000" pitchFamily="2" charset="2"/>
              </a:rPr>
              <a:t>other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pupils</a:t>
            </a:r>
            <a:r>
              <a:rPr lang="hr-HR" sz="2400" dirty="0">
                <a:sym typeface="Wingdings" panose="05000000000000000000" pitchFamily="2" charset="2"/>
              </a:rPr>
              <a:t>.</a:t>
            </a:r>
          </a:p>
          <a:p>
            <a:r>
              <a:rPr lang="hr-HR" sz="2400" b="1" dirty="0" err="1">
                <a:sym typeface="Wingdings" panose="05000000000000000000" pitchFamily="2" charset="2"/>
              </a:rPr>
              <a:t>Anna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stud</a:t>
            </a:r>
            <a:r>
              <a:rPr lang="hr-HR" sz="2400" dirty="0" err="1">
                <a:solidFill>
                  <a:schemeClr val="accent2"/>
                </a:solidFill>
                <a:sym typeface="Wingdings" panose="05000000000000000000" pitchFamily="2" charset="2"/>
              </a:rPr>
              <a:t>i</a:t>
            </a:r>
            <a:r>
              <a:rPr lang="hr-HR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es</a:t>
            </a:r>
            <a:r>
              <a:rPr lang="hr-HR" sz="2400" dirty="0">
                <a:sym typeface="Wingdings" panose="05000000000000000000" pitchFamily="2" charset="2"/>
              </a:rPr>
              <a:t> hard.  </a:t>
            </a:r>
            <a:r>
              <a:rPr lang="hr-HR" sz="2400" b="1" dirty="0" err="1">
                <a:sym typeface="Wingdings" panose="05000000000000000000" pitchFamily="2" charset="2"/>
              </a:rPr>
              <a:t>She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stud</a:t>
            </a:r>
            <a:r>
              <a:rPr lang="hr-HR" sz="2400" dirty="0" err="1">
                <a:solidFill>
                  <a:schemeClr val="accent2"/>
                </a:solidFill>
                <a:sym typeface="Wingdings" panose="05000000000000000000" pitchFamily="2" charset="2"/>
              </a:rPr>
              <a:t>i</a:t>
            </a:r>
            <a:r>
              <a:rPr lang="hr-HR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es</a:t>
            </a:r>
            <a:r>
              <a:rPr lang="hr-HR" sz="2400" dirty="0">
                <a:sym typeface="Wingdings" panose="05000000000000000000" pitchFamily="2" charset="2"/>
              </a:rPr>
              <a:t> hard.</a:t>
            </a:r>
          </a:p>
          <a:p>
            <a:r>
              <a:rPr lang="hr-HR" sz="2400" b="1" dirty="0" err="1">
                <a:sym typeface="Wingdings" panose="05000000000000000000" pitchFamily="2" charset="2"/>
              </a:rPr>
              <a:t>The</a:t>
            </a:r>
            <a:r>
              <a:rPr lang="hr-HR" sz="2400" b="1" dirty="0">
                <a:sym typeface="Wingdings" panose="05000000000000000000" pitchFamily="2" charset="2"/>
              </a:rPr>
              <a:t> </a:t>
            </a:r>
            <a:r>
              <a:rPr lang="hr-HR" sz="2400" b="1" dirty="0" err="1">
                <a:sym typeface="Wingdings" panose="05000000000000000000" pitchFamily="2" charset="2"/>
              </a:rPr>
              <a:t>school</a:t>
            </a:r>
            <a:r>
              <a:rPr lang="hr-HR" sz="2400" b="1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start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hr-HR" sz="2400" dirty="0">
                <a:sym typeface="Wingdings" panose="05000000000000000000" pitchFamily="2" charset="2"/>
              </a:rPr>
              <a:t> at 8 </a:t>
            </a:r>
            <a:r>
              <a:rPr lang="hr-HR" sz="2400" dirty="0" err="1">
                <a:sym typeface="Wingdings" panose="05000000000000000000" pitchFamily="2" charset="2"/>
              </a:rPr>
              <a:t>a.m</a:t>
            </a:r>
            <a:r>
              <a:rPr lang="hr-HR" sz="2400" dirty="0">
                <a:sym typeface="Wingdings" panose="05000000000000000000" pitchFamily="2" charset="2"/>
              </a:rPr>
              <a:t>. </a:t>
            </a:r>
            <a:r>
              <a:rPr lang="hr-HR" sz="2400" b="1" dirty="0" err="1">
                <a:sym typeface="Wingdings" panose="05000000000000000000" pitchFamily="2" charset="2"/>
              </a:rPr>
              <a:t>It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start</a:t>
            </a:r>
            <a:r>
              <a:rPr lang="hr-H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hr-HR" sz="2400" dirty="0">
                <a:sym typeface="Wingdings" panose="05000000000000000000" pitchFamily="2" charset="2"/>
              </a:rPr>
              <a:t> at 8 </a:t>
            </a:r>
            <a:r>
              <a:rPr lang="hr-HR" sz="2400" dirty="0" err="1">
                <a:sym typeface="Wingdings" panose="05000000000000000000" pitchFamily="2" charset="2"/>
              </a:rPr>
              <a:t>a.m</a:t>
            </a:r>
            <a:r>
              <a:rPr lang="hr-HR" sz="2400" dirty="0">
                <a:sym typeface="Wingdings" panose="05000000000000000000" pitchFamily="2" charset="2"/>
              </a:rPr>
              <a:t>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181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385762"/>
            <a:ext cx="101155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add</a:t>
            </a:r>
            <a:r>
              <a:rPr lang="hr-HR" sz="2600" dirty="0"/>
              <a:t> </a:t>
            </a:r>
            <a:r>
              <a:rPr lang="hr-HR" sz="2600" dirty="0" err="1"/>
              <a:t>suffix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F0"/>
                </a:solidFill>
              </a:rPr>
              <a:t>- </a:t>
            </a:r>
            <a:r>
              <a:rPr lang="hr-HR" sz="2600" b="1" dirty="0" err="1">
                <a:solidFill>
                  <a:srgbClr val="00B0F0"/>
                </a:solidFill>
              </a:rPr>
              <a:t>es</a:t>
            </a:r>
            <a:endParaRPr lang="hr-HR" sz="2600" b="1" dirty="0">
              <a:solidFill>
                <a:srgbClr val="00B0F0"/>
              </a:solidFill>
            </a:endParaRPr>
          </a:p>
          <a:p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i="1" dirty="0"/>
              <a:t>he, </a:t>
            </a:r>
            <a:r>
              <a:rPr lang="hr-HR" sz="2600" i="1" dirty="0" err="1"/>
              <a:t>she</a:t>
            </a:r>
            <a:r>
              <a:rPr lang="hr-HR" sz="2600" i="1" dirty="0"/>
              <a:t>, </a:t>
            </a:r>
            <a:r>
              <a:rPr lang="hr-HR" sz="2600" i="1" dirty="0" err="1"/>
              <a:t>it</a:t>
            </a:r>
            <a:r>
              <a:rPr lang="hr-HR" sz="2600" i="1" dirty="0"/>
              <a:t> </a:t>
            </a:r>
            <a:r>
              <a:rPr lang="hr-HR" sz="2600" dirty="0" err="1"/>
              <a:t>when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verb</a:t>
            </a:r>
            <a:r>
              <a:rPr lang="hr-HR" sz="2600" dirty="0"/>
              <a:t> </a:t>
            </a:r>
            <a:r>
              <a:rPr lang="hr-HR" sz="2600" dirty="0" err="1"/>
              <a:t>ends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:</a:t>
            </a:r>
            <a:endParaRPr lang="hr-HR" sz="2600" i="1" dirty="0"/>
          </a:p>
          <a:p>
            <a:pPr>
              <a:lnSpc>
                <a:spcPct val="150000"/>
              </a:lnSpc>
            </a:pPr>
            <a:r>
              <a:rPr lang="hr-HR" sz="2600" dirty="0"/>
              <a:t>- o </a:t>
            </a:r>
            <a:r>
              <a:rPr lang="hr-HR" sz="2600" dirty="0">
                <a:sym typeface="Wingdings" panose="05000000000000000000" pitchFamily="2" charset="2"/>
              </a:rPr>
              <a:t>  </a:t>
            </a:r>
            <a:r>
              <a:rPr lang="hr-HR" sz="2600" dirty="0" err="1">
                <a:sym typeface="Wingdings" panose="05000000000000000000" pitchFamily="2" charset="2"/>
              </a:rPr>
              <a:t>go</a:t>
            </a:r>
            <a:r>
              <a:rPr lang="hr-HR" sz="2600" dirty="0">
                <a:sym typeface="Wingdings" panose="05000000000000000000" pitchFamily="2" charset="2"/>
              </a:rPr>
              <a:t>           ,      do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sym typeface="Wingdings" panose="05000000000000000000" pitchFamily="2" charset="2"/>
              </a:rPr>
              <a:t>- </a:t>
            </a:r>
            <a:r>
              <a:rPr lang="hr-HR" sz="2600" dirty="0" err="1">
                <a:sym typeface="Wingdings" panose="05000000000000000000" pitchFamily="2" charset="2"/>
              </a:rPr>
              <a:t>sh</a:t>
            </a:r>
            <a:r>
              <a:rPr lang="hr-HR" sz="2600" dirty="0">
                <a:sym typeface="Wingdings" panose="05000000000000000000" pitchFamily="2" charset="2"/>
              </a:rPr>
              <a:t>  </a:t>
            </a:r>
            <a:r>
              <a:rPr lang="hr-HR" sz="2600" dirty="0" err="1">
                <a:sym typeface="Wingdings" panose="05000000000000000000" pitchFamily="2" charset="2"/>
              </a:rPr>
              <a:t>wash</a:t>
            </a:r>
            <a:r>
              <a:rPr lang="hr-HR" sz="2600" dirty="0">
                <a:sym typeface="Wingdings" panose="05000000000000000000" pitchFamily="2" charset="2"/>
              </a:rPr>
              <a:t>       ,   </a:t>
            </a:r>
            <a:r>
              <a:rPr lang="hr-HR" sz="2600" dirty="0" err="1">
                <a:sym typeface="Wingdings" panose="05000000000000000000" pitchFamily="2" charset="2"/>
              </a:rPr>
              <a:t>splash</a:t>
            </a:r>
            <a:endParaRPr lang="hr-HR" sz="26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hr-HR" sz="2600" dirty="0">
                <a:sym typeface="Wingdings" panose="05000000000000000000" pitchFamily="2" charset="2"/>
              </a:rPr>
              <a:t>- </a:t>
            </a:r>
            <a:r>
              <a:rPr lang="hr-HR" sz="2600" dirty="0" err="1">
                <a:sym typeface="Wingdings" panose="05000000000000000000" pitchFamily="2" charset="2"/>
              </a:rPr>
              <a:t>ch</a:t>
            </a:r>
            <a:r>
              <a:rPr lang="hr-HR" sz="2600" dirty="0">
                <a:sym typeface="Wingdings" panose="05000000000000000000" pitchFamily="2" charset="2"/>
              </a:rPr>
              <a:t>  </a:t>
            </a:r>
            <a:r>
              <a:rPr lang="hr-HR" sz="2600" dirty="0" err="1">
                <a:sym typeface="Wingdings" panose="05000000000000000000" pitchFamily="2" charset="2"/>
              </a:rPr>
              <a:t>watch</a:t>
            </a:r>
            <a:r>
              <a:rPr lang="hr-HR" sz="2600" dirty="0">
                <a:sym typeface="Wingdings" panose="05000000000000000000" pitchFamily="2" charset="2"/>
              </a:rPr>
              <a:t>      ,  </a:t>
            </a:r>
            <a:r>
              <a:rPr lang="hr-HR" sz="2600" dirty="0" err="1">
                <a:sym typeface="Wingdings" panose="05000000000000000000" pitchFamily="2" charset="2"/>
              </a:rPr>
              <a:t>touch</a:t>
            </a:r>
            <a:r>
              <a:rPr lang="hr-HR" sz="2600" dirty="0">
                <a:sym typeface="Wingdings" panose="05000000000000000000" pitchFamily="2" charset="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sym typeface="Wingdings" panose="05000000000000000000" pitchFamily="2" charset="2"/>
              </a:rPr>
              <a:t>- x  </a:t>
            </a:r>
            <a:r>
              <a:rPr lang="hr-HR" sz="2600" dirty="0" err="1">
                <a:sym typeface="Wingdings" panose="05000000000000000000" pitchFamily="2" charset="2"/>
              </a:rPr>
              <a:t>fix</a:t>
            </a:r>
            <a:endParaRPr lang="hr-HR" sz="26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hr-HR" sz="2600" dirty="0">
                <a:sym typeface="Wingdings" panose="05000000000000000000" pitchFamily="2" charset="2"/>
              </a:rPr>
              <a:t>- z  </a:t>
            </a:r>
            <a:r>
              <a:rPr lang="hr-HR" sz="2600" dirty="0" err="1">
                <a:sym typeface="Wingdings" panose="05000000000000000000" pitchFamily="2" charset="2"/>
              </a:rPr>
              <a:t>buzz</a:t>
            </a:r>
            <a:endParaRPr lang="hr-HR" sz="26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hr-HR" sz="2600" dirty="0">
                <a:sym typeface="Wingdings" panose="05000000000000000000" pitchFamily="2" charset="2"/>
              </a:rPr>
              <a:t>- </a:t>
            </a:r>
            <a:r>
              <a:rPr lang="hr-HR" sz="2600" dirty="0" err="1">
                <a:sym typeface="Wingdings" panose="05000000000000000000" pitchFamily="2" charset="2"/>
              </a:rPr>
              <a:t>ss</a:t>
            </a:r>
            <a:r>
              <a:rPr lang="hr-HR" sz="2600" dirty="0">
                <a:sym typeface="Wingdings" panose="05000000000000000000" pitchFamily="2" charset="2"/>
              </a:rPr>
              <a:t> -&gt; </a:t>
            </a:r>
            <a:r>
              <a:rPr lang="hr-HR" sz="2600" dirty="0" err="1">
                <a:sym typeface="Wingdings" panose="05000000000000000000" pitchFamily="2" charset="2"/>
              </a:rPr>
              <a:t>kiss</a:t>
            </a:r>
            <a:endParaRPr lang="hr-HR" sz="2600" dirty="0">
              <a:sym typeface="Wingdings" panose="05000000000000000000" pitchFamily="2" charset="2"/>
            </a:endParaRPr>
          </a:p>
          <a:p>
            <a:endParaRPr lang="hr-HR" sz="2600" dirty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703" y="1314451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3299" y="1314451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7425" y="1881666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343" y="1901905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1250" y="2489361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3337" y="2489360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162" y="3097056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00B0F0"/>
                </a:solidFill>
              </a:rPr>
              <a:t> </a:t>
            </a:r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056" y="3664271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7388" y="4271966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00B0F0"/>
                </a:solidFill>
              </a:rPr>
              <a:t>es</a:t>
            </a:r>
            <a:endParaRPr lang="hr-HR" sz="2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" y="1391870"/>
            <a:ext cx="104584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When</a:t>
            </a:r>
            <a:r>
              <a:rPr lang="hr-HR" sz="2600" dirty="0"/>
              <a:t> a </a:t>
            </a:r>
            <a:r>
              <a:rPr lang="hr-HR" sz="2600" dirty="0" err="1"/>
              <a:t>verb</a:t>
            </a:r>
            <a:r>
              <a:rPr lang="hr-HR" sz="2600" dirty="0"/>
              <a:t> </a:t>
            </a:r>
            <a:r>
              <a:rPr lang="hr-HR" sz="2600" dirty="0" err="1"/>
              <a:t>ends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a </a:t>
            </a:r>
            <a:r>
              <a:rPr lang="hr-HR" sz="2600" dirty="0" err="1"/>
              <a:t>consonant</a:t>
            </a:r>
            <a:r>
              <a:rPr lang="hr-HR" sz="2600" dirty="0"/>
              <a:t> (r, l, b, c, d…) +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hr-HR" sz="2600" b="1" dirty="0"/>
              <a:t>,</a:t>
            </a:r>
            <a:r>
              <a:rPr lang="hr-HR" sz="2600" dirty="0"/>
              <a:t>  </a:t>
            </a:r>
            <a:r>
              <a:rPr lang="hr-HR" sz="2600" dirty="0" err="1"/>
              <a:t>it</a:t>
            </a:r>
            <a:r>
              <a:rPr lang="hr-HR" sz="2600" dirty="0"/>
              <a:t> </a:t>
            </a:r>
            <a:r>
              <a:rPr lang="hr-HR" sz="2600" dirty="0" err="1"/>
              <a:t>becomes</a:t>
            </a:r>
            <a:r>
              <a:rPr lang="hr-HR" sz="2600" dirty="0"/>
              <a:t>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–i</a:t>
            </a:r>
            <a:r>
              <a:rPr lang="hr-HR" sz="2600" b="1" dirty="0">
                <a:solidFill>
                  <a:srgbClr val="00B0F0"/>
                </a:solidFill>
              </a:rPr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then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add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F0"/>
                </a:solidFill>
              </a:rPr>
              <a:t>–</a:t>
            </a:r>
            <a:r>
              <a:rPr lang="hr-HR" sz="2600" b="1" dirty="0" err="1">
                <a:solidFill>
                  <a:srgbClr val="00B0F0"/>
                </a:solidFill>
              </a:rPr>
              <a:t>es</a:t>
            </a:r>
            <a:r>
              <a:rPr lang="hr-HR" sz="2600" b="1" dirty="0">
                <a:solidFill>
                  <a:srgbClr val="00B0F0"/>
                </a:solidFill>
              </a:rPr>
              <a:t>.</a:t>
            </a:r>
          </a:p>
          <a:p>
            <a:r>
              <a:rPr lang="hr-HR" sz="2600" i="1" dirty="0">
                <a:solidFill>
                  <a:srgbClr val="7030A0"/>
                </a:solidFill>
              </a:rPr>
              <a:t>Kad glagol završava na samoglasnik (r, l, b, c, d) i </a:t>
            </a:r>
            <a:r>
              <a:rPr lang="hr-HR" sz="2600" b="1" i="1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hr-HR" sz="2600" i="1" dirty="0">
                <a:solidFill>
                  <a:srgbClr val="7030A0"/>
                </a:solidFill>
              </a:rPr>
              <a:t>,  pretvara se u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hr-HR" sz="2600" i="1" dirty="0">
                <a:solidFill>
                  <a:srgbClr val="7030A0"/>
                </a:solidFill>
              </a:rPr>
              <a:t> i dodajemo nastavak </a:t>
            </a:r>
            <a:r>
              <a:rPr lang="hr-HR" sz="2600" b="1" dirty="0">
                <a:solidFill>
                  <a:srgbClr val="00B0F0"/>
                </a:solidFill>
              </a:rPr>
              <a:t>–</a:t>
            </a:r>
            <a:r>
              <a:rPr lang="hr-HR" sz="2600" b="1" dirty="0" err="1">
                <a:solidFill>
                  <a:srgbClr val="00B0F0"/>
                </a:solidFill>
              </a:rPr>
              <a:t>es</a:t>
            </a:r>
            <a:r>
              <a:rPr lang="hr-HR" sz="2600" i="1" dirty="0">
                <a:solidFill>
                  <a:srgbClr val="7030A0"/>
                </a:solidFill>
              </a:rPr>
              <a:t>.</a:t>
            </a:r>
          </a:p>
          <a:p>
            <a:endParaRPr lang="hr-HR" sz="2600" i="1" dirty="0"/>
          </a:p>
          <a:p>
            <a:r>
              <a:rPr lang="hr-HR" sz="2600" i="1" dirty="0"/>
              <a:t> 				</a:t>
            </a:r>
            <a:r>
              <a:rPr lang="hr-HR" sz="2600" i="1" dirty="0" err="1"/>
              <a:t>d</a:t>
            </a:r>
            <a:r>
              <a:rPr lang="hr-HR" sz="2600" i="1" dirty="0" err="1">
                <a:solidFill>
                  <a:srgbClr val="00B050"/>
                </a:solidFill>
              </a:rPr>
              <a:t>r</a:t>
            </a:r>
            <a:r>
              <a:rPr lang="hr-HR" sz="2600" i="1" dirty="0" err="1">
                <a:solidFill>
                  <a:schemeClr val="accent2"/>
                </a:solidFill>
              </a:rPr>
              <a:t>y</a:t>
            </a:r>
            <a:r>
              <a:rPr lang="hr-HR" sz="2600" i="1" dirty="0"/>
              <a:t> </a:t>
            </a:r>
            <a:r>
              <a:rPr lang="hr-HR" sz="2600" i="1" dirty="0">
                <a:sym typeface="Wingdings" panose="05000000000000000000" pitchFamily="2" charset="2"/>
              </a:rPr>
              <a:t> </a:t>
            </a:r>
            <a:r>
              <a:rPr lang="hr-HR" sz="2600" i="1" dirty="0" err="1">
                <a:sym typeface="Wingdings" panose="05000000000000000000" pitchFamily="2" charset="2"/>
              </a:rPr>
              <a:t>d</a:t>
            </a:r>
            <a:r>
              <a:rPr lang="hr-HR" sz="26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r</a:t>
            </a:r>
            <a:r>
              <a:rPr lang="hr-HR" sz="2600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i</a:t>
            </a:r>
            <a:r>
              <a:rPr lang="hr-HR" sz="2600" i="1" dirty="0" err="1">
                <a:solidFill>
                  <a:srgbClr val="00B0F0"/>
                </a:solidFill>
                <a:sym typeface="Wingdings" panose="05000000000000000000" pitchFamily="2" charset="2"/>
              </a:rPr>
              <a:t>es</a:t>
            </a:r>
            <a:endParaRPr lang="hr-HR" sz="2600" i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hr-HR" sz="2600" i="1" dirty="0">
                <a:sym typeface="Wingdings" panose="05000000000000000000" pitchFamily="2" charset="2"/>
              </a:rPr>
              <a:t>				</a:t>
            </a:r>
            <a:r>
              <a:rPr lang="hr-HR" sz="2600" i="1" dirty="0" err="1">
                <a:sym typeface="Wingdings" panose="05000000000000000000" pitchFamily="2" charset="2"/>
              </a:rPr>
              <a:t>f</a:t>
            </a:r>
            <a:r>
              <a:rPr lang="hr-HR" sz="26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l</a:t>
            </a:r>
            <a:r>
              <a:rPr lang="hr-HR" sz="2600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y</a:t>
            </a:r>
            <a:r>
              <a:rPr lang="hr-HR" sz="2600" i="1" dirty="0">
                <a:sym typeface="Wingdings" panose="05000000000000000000" pitchFamily="2" charset="2"/>
              </a:rPr>
              <a:t>  </a:t>
            </a:r>
            <a:r>
              <a:rPr lang="hr-HR" sz="2600" i="1" dirty="0" err="1">
                <a:sym typeface="Wingdings" panose="05000000000000000000" pitchFamily="2" charset="2"/>
              </a:rPr>
              <a:t>f</a:t>
            </a:r>
            <a:r>
              <a:rPr lang="hr-HR" sz="26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l</a:t>
            </a:r>
            <a:r>
              <a:rPr lang="hr-HR" sz="2600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i</a:t>
            </a:r>
            <a:r>
              <a:rPr lang="hr-HR" sz="2600" i="1" dirty="0" err="1">
                <a:solidFill>
                  <a:srgbClr val="00B0F0"/>
                </a:solidFill>
                <a:sym typeface="Wingdings" panose="05000000000000000000" pitchFamily="2" charset="2"/>
              </a:rPr>
              <a:t>es</a:t>
            </a:r>
            <a:endParaRPr lang="hr-HR" sz="2600" i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hr-HR" sz="2600" i="1" dirty="0">
                <a:sym typeface="Wingdings" panose="05000000000000000000" pitchFamily="2" charset="2"/>
              </a:rPr>
              <a:t>				</a:t>
            </a:r>
            <a:r>
              <a:rPr lang="hr-HR" sz="2600" i="1" dirty="0" err="1">
                <a:sym typeface="Wingdings" panose="05000000000000000000" pitchFamily="2" charset="2"/>
              </a:rPr>
              <a:t>wor</a:t>
            </a:r>
            <a:r>
              <a:rPr lang="hr-HR" sz="26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r</a:t>
            </a:r>
            <a:r>
              <a:rPr lang="hr-HR" sz="2600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y</a:t>
            </a:r>
            <a:r>
              <a:rPr lang="hr-HR" sz="2600" i="1" dirty="0">
                <a:sym typeface="Wingdings" panose="05000000000000000000" pitchFamily="2" charset="2"/>
              </a:rPr>
              <a:t>  </a:t>
            </a:r>
            <a:r>
              <a:rPr lang="hr-HR" sz="2600" i="1" dirty="0" err="1">
                <a:sym typeface="Wingdings" panose="05000000000000000000" pitchFamily="2" charset="2"/>
              </a:rPr>
              <a:t>wor</a:t>
            </a:r>
            <a:r>
              <a:rPr lang="hr-HR" sz="26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r</a:t>
            </a:r>
            <a:r>
              <a:rPr lang="hr-HR" sz="2600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i</a:t>
            </a:r>
            <a:r>
              <a:rPr lang="hr-HR" sz="2600" i="1" dirty="0" err="1">
                <a:solidFill>
                  <a:srgbClr val="00B0F0"/>
                </a:solidFill>
                <a:sym typeface="Wingdings" panose="05000000000000000000" pitchFamily="2" charset="2"/>
              </a:rPr>
              <a:t>es</a:t>
            </a:r>
            <a:endParaRPr lang="hr-HR" sz="2600" i="1" dirty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24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44955" cy="670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264" y="354843"/>
            <a:ext cx="680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 p 33</a:t>
            </a:r>
            <a:r>
              <a:rPr lang="hr-HR" sz="2400" i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91" y="866989"/>
            <a:ext cx="7521328" cy="5868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3" y="2048735"/>
            <a:ext cx="11503627" cy="2190557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93597" y="2136753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has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717" y="2559771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loves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9571" y="2572100"/>
            <a:ext cx="222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doesn’t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walk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94" y="2913180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lives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359" y="3009135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takes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3447" y="2949199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6773" y="3354198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plays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5235" y="3326297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plays</a:t>
            </a:r>
            <a:endParaRPr lang="hr-H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47620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7212" y="2460296"/>
            <a:ext cx="974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8f66c734-eb93-4e57-b514-41153d7aba63</a:t>
            </a:r>
            <a:r>
              <a:rPr lang="hr-HR" sz="2400" dirty="0">
                <a:hlinkClick r:id="rId4"/>
              </a:rPr>
              <a:t>/</a:t>
            </a:r>
            <a:endParaRPr lang="hr-HR" sz="2400" dirty="0"/>
          </a:p>
          <a:p>
            <a:endParaRPr lang="hr-HR" sz="2400" b="1" dirty="0"/>
          </a:p>
          <a:p>
            <a:pPr algn="ctr"/>
            <a:endParaRPr lang="hr-HR" sz="2400" b="1" dirty="0"/>
          </a:p>
          <a:p>
            <a:r>
              <a:rPr lang="en-US" sz="2400" dirty="0"/>
              <a:t> </a:t>
            </a:r>
            <a:endParaRPr lang="hr-H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94743" y="986809"/>
            <a:ext cx="641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SELF</a:t>
            </a:r>
            <a:r>
              <a:rPr lang="hr-HR" sz="3200" b="1" dirty="0"/>
              <a:t> </a:t>
            </a:r>
            <a:r>
              <a:rPr lang="hr-HR" sz="3200" b="1" dirty="0" err="1"/>
              <a:t>CHECK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03619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6154" y="328989"/>
            <a:ext cx="630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Look at the picture and answer the questions.</a:t>
            </a:r>
          </a:p>
          <a:p>
            <a:endParaRPr lang="hr-HR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06154" y="2346403"/>
            <a:ext cx="63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is he?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6154" y="3298939"/>
            <a:ext cx="630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What is he like?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6154" y="4251475"/>
            <a:ext cx="63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What is in his </a:t>
            </a:r>
            <a:r>
              <a:rPr lang="hr-HR" sz="2400" dirty="0" err="1"/>
              <a:t>hands</a:t>
            </a:r>
            <a:r>
              <a:rPr lang="hr-HR" sz="24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6154" y="5204011"/>
            <a:ext cx="683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Why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other</a:t>
            </a:r>
            <a:r>
              <a:rPr lang="hr-HR" sz="2400" dirty="0"/>
              <a:t> </a:t>
            </a:r>
            <a:r>
              <a:rPr lang="hr-HR" sz="2400" dirty="0" err="1"/>
              <a:t>pupils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teachers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him</a:t>
            </a:r>
            <a:r>
              <a:rPr lang="hr-HR" sz="24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6154" y="1393867"/>
            <a:ext cx="6838196" cy="512123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328988"/>
            <a:ext cx="4274188" cy="60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844955" cy="6701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74" y="1065556"/>
            <a:ext cx="5418161" cy="5067574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18913" y="964254"/>
            <a:ext cx="521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tick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Ollie</a:t>
            </a:r>
            <a:r>
              <a:rPr lang="hr-HR" sz="2400" dirty="0"/>
              <a:t>.</a:t>
            </a:r>
            <a:br>
              <a:rPr lang="hr-HR" sz="2400" i="1" dirty="0"/>
            </a:br>
            <a:endParaRPr lang="hr-HR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53033" y="3078289"/>
            <a:ext cx="476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check</a:t>
            </a:r>
            <a:r>
              <a:rPr lang="hr-HR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9110" y="2347415"/>
            <a:ext cx="49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4716" y="4716552"/>
            <a:ext cx="49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4508" y="4901136"/>
            <a:ext cx="4508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6"/>
              </a:rPr>
              <a:t>https</a:t>
            </a:r>
            <a:r>
              <a:rPr lang="hr-HR" dirty="0">
                <a:hlinkClick r:id="rId6"/>
              </a:rPr>
              <a:t>://</a:t>
            </a:r>
            <a:r>
              <a:rPr lang="hr-HR" dirty="0" err="1">
                <a:hlinkClick r:id="rId6"/>
              </a:rPr>
              <a:t>www.e-sfera.hr</a:t>
            </a:r>
            <a:r>
              <a:rPr lang="hr-HR" dirty="0">
                <a:hlinkClick r:id="rId6"/>
              </a:rPr>
              <a:t>/dodatni-digitalni-</a:t>
            </a:r>
            <a:r>
              <a:rPr lang="hr-HR" dirty="0" err="1">
                <a:hlinkClick r:id="rId6"/>
              </a:rPr>
              <a:t>sadrzaji</a:t>
            </a:r>
            <a:r>
              <a:rPr lang="hr-HR" dirty="0">
                <a:hlinkClick r:id="rId6"/>
              </a:rPr>
              <a:t>/</a:t>
            </a:r>
            <a:r>
              <a:rPr lang="hr-HR" dirty="0" err="1">
                <a:hlinkClick r:id="rId6"/>
              </a:rPr>
              <a:t>8f66c734-eb93-4e57-b514-41153d7aba63</a:t>
            </a:r>
            <a:r>
              <a:rPr lang="hr-HR" dirty="0">
                <a:hlinkClick r:id="rId6"/>
              </a:rPr>
              <a:t>/</a:t>
            </a:r>
            <a:r>
              <a:rPr lang="hr-HR" dirty="0" err="1">
                <a:hlinkClick r:id="rId6"/>
              </a:rPr>
              <a:t>assets</a:t>
            </a:r>
            <a:r>
              <a:rPr lang="hr-HR" dirty="0">
                <a:hlinkClick r:id="rId6"/>
              </a:rPr>
              <a:t>/audio/</a:t>
            </a:r>
            <a:r>
              <a:rPr lang="hr-HR" dirty="0" err="1">
                <a:hlinkClick r:id="rId6"/>
              </a:rPr>
              <a:t>20_interview_part_1.mp3</a:t>
            </a:r>
            <a:endParaRPr lang="hr-HR" dirty="0"/>
          </a:p>
          <a:p>
            <a:endParaRPr lang="hr-HR" dirty="0"/>
          </a:p>
        </p:txBody>
      </p:sp>
      <p:pic>
        <p:nvPicPr>
          <p:cNvPr id="14" name="20_interview_part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0369" y="5072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457" y="532263"/>
            <a:ext cx="10167582" cy="483638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Translate</a:t>
            </a:r>
            <a:endParaRPr lang="hr-HR" sz="2400" b="1" dirty="0"/>
          </a:p>
          <a:p>
            <a:pPr>
              <a:lnSpc>
                <a:spcPct val="150000"/>
              </a:lnSpc>
            </a:pPr>
            <a:r>
              <a:rPr lang="hr-HR" sz="2400" dirty="0" err="1"/>
              <a:t>study</a:t>
            </a:r>
            <a:r>
              <a:rPr lang="hr-HR" sz="2400" dirty="0"/>
              <a:t> hard –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help</a:t>
            </a:r>
            <a:r>
              <a:rPr lang="hr-HR" sz="2400" dirty="0"/>
              <a:t> </a:t>
            </a:r>
            <a:r>
              <a:rPr lang="hr-HR" sz="2400" dirty="0" err="1"/>
              <a:t>classmates</a:t>
            </a:r>
            <a:r>
              <a:rPr lang="hr-HR" sz="2400" dirty="0"/>
              <a:t> -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fight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other</a:t>
            </a:r>
            <a:r>
              <a:rPr lang="hr-HR" sz="2400" dirty="0"/>
              <a:t> </a:t>
            </a:r>
            <a:r>
              <a:rPr lang="hr-HR" sz="2400" dirty="0" err="1"/>
              <a:t>children</a:t>
            </a:r>
            <a:r>
              <a:rPr lang="hr-HR" sz="2400" dirty="0"/>
              <a:t> –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chew</a:t>
            </a:r>
            <a:r>
              <a:rPr lang="hr-HR" sz="2400" dirty="0"/>
              <a:t> </a:t>
            </a:r>
            <a:r>
              <a:rPr lang="hr-HR" sz="2400" dirty="0" err="1"/>
              <a:t>gum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class</a:t>
            </a:r>
            <a:r>
              <a:rPr lang="hr-HR" sz="2400" dirty="0"/>
              <a:t> –  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gossip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other</a:t>
            </a:r>
            <a:r>
              <a:rPr lang="hr-HR" sz="2400" dirty="0"/>
              <a:t> </a:t>
            </a:r>
            <a:r>
              <a:rPr lang="hr-HR" sz="2400" dirty="0" err="1"/>
              <a:t>pupils</a:t>
            </a:r>
            <a:r>
              <a:rPr lang="hr-HR" sz="24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talk </a:t>
            </a:r>
            <a:r>
              <a:rPr lang="hr-HR" sz="2400" dirty="0" err="1"/>
              <a:t>back</a:t>
            </a:r>
            <a:r>
              <a:rPr lang="hr-HR" sz="24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tell</a:t>
            </a:r>
            <a:r>
              <a:rPr lang="hr-HR" sz="2400" dirty="0"/>
              <a:t> </a:t>
            </a:r>
            <a:r>
              <a:rPr lang="hr-HR" sz="2400" dirty="0" err="1"/>
              <a:t>lies</a:t>
            </a:r>
            <a:r>
              <a:rPr lang="hr-HR" sz="24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tease</a:t>
            </a:r>
            <a:r>
              <a:rPr lang="hr-HR" sz="2400" dirty="0"/>
              <a:t>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070" y="1027117"/>
            <a:ext cx="287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marljivo učiti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031" y="2145227"/>
            <a:ext cx="372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svađati se s drugom djecom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7949" y="3216593"/>
            <a:ext cx="349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ogovarati druge učenike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5409" y="3733013"/>
            <a:ext cx="351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odgovarati (nepristojno)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6200" y="2661647"/>
            <a:ext cx="410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žvakati žvakaću gumu na satu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361" y="4828305"/>
            <a:ext cx="287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zadirkivati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9387" y="4287959"/>
            <a:ext cx="287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lagati, govoriti laži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6142" y="1562800"/>
            <a:ext cx="478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pomagati prijateljima iz razreda</a:t>
            </a:r>
          </a:p>
        </p:txBody>
      </p:sp>
    </p:spTree>
    <p:extLst>
      <p:ext uri="{BB962C8B-B14F-4D97-AF65-F5344CB8AC3E}">
        <p14:creationId xmlns:p14="http://schemas.microsoft.com/office/powerpoint/2010/main" val="30930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6" y="1280823"/>
            <a:ext cx="5923128" cy="239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358" y="4045203"/>
            <a:ext cx="6441924" cy="19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52811"/>
            <a:ext cx="10753519" cy="54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01" y="1671638"/>
            <a:ext cx="9618975" cy="4443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" y="528638"/>
            <a:ext cx="928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871663" y="2386013"/>
            <a:ext cx="300037" cy="271462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1871662" y="3509963"/>
            <a:ext cx="300038" cy="30480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1871662" y="4693443"/>
            <a:ext cx="300038" cy="321469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2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13" y="428625"/>
            <a:ext cx="1154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part of the text marked with </a:t>
            </a:r>
            <a:r>
              <a:rPr lang="en-US" sz="2400" dirty="0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Underline the verbs in it. 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22" y="1900238"/>
            <a:ext cx="9986162" cy="47577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729413" y="4843463"/>
            <a:ext cx="614362" cy="142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24938" y="4838532"/>
            <a:ext cx="604837" cy="49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76688" y="5186363"/>
            <a:ext cx="495300" cy="459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05388" y="5224464"/>
            <a:ext cx="604837" cy="49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20076" y="5186363"/>
            <a:ext cx="604837" cy="49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62163" y="5557837"/>
            <a:ext cx="438149" cy="1888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76688" y="5576719"/>
            <a:ext cx="604837" cy="493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8763" y="5576719"/>
            <a:ext cx="48101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677526" y="5576719"/>
            <a:ext cx="280987" cy="16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19788" y="5957888"/>
            <a:ext cx="423862" cy="459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51311" y="5957888"/>
            <a:ext cx="32112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129464" y="4557713"/>
            <a:ext cx="214312" cy="30003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2324843" y="5276682"/>
            <a:ext cx="214312" cy="30003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Oval 32"/>
          <p:cNvSpPr/>
          <p:nvPr/>
        </p:nvSpPr>
        <p:spPr>
          <a:xfrm>
            <a:off x="5880391" y="6274511"/>
            <a:ext cx="214312" cy="30003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extBox 34"/>
          <p:cNvSpPr txBox="1"/>
          <p:nvPr/>
        </p:nvSpPr>
        <p:spPr>
          <a:xfrm>
            <a:off x="4314641" y="599024"/>
            <a:ext cx="613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Nekim glagolima je dodan nastavak „-s”.</a:t>
            </a:r>
          </a:p>
        </p:txBody>
      </p:sp>
      <p:cxnSp>
        <p:nvCxnSpPr>
          <p:cNvPr id="54" name="Straight Connector 53"/>
          <p:cNvCxnSpPr>
            <a:endCxn id="33" idx="5"/>
          </p:cNvCxnSpPr>
          <p:nvPr/>
        </p:nvCxnSpPr>
        <p:spPr>
          <a:xfrm flipV="1">
            <a:off x="5314951" y="6530609"/>
            <a:ext cx="748367" cy="3611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8" y="2472993"/>
            <a:ext cx="11651551" cy="2477629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590604" y="2565788"/>
            <a:ext cx="2504099" cy="334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Rectangle 58"/>
          <p:cNvSpPr/>
          <p:nvPr/>
        </p:nvSpPr>
        <p:spPr>
          <a:xfrm>
            <a:off x="9629775" y="2900518"/>
            <a:ext cx="2019183" cy="410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Rectangle 59"/>
          <p:cNvSpPr/>
          <p:nvPr/>
        </p:nvSpPr>
        <p:spPr>
          <a:xfrm>
            <a:off x="475736" y="3378828"/>
            <a:ext cx="1098232" cy="354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Rectangle 60"/>
          <p:cNvSpPr/>
          <p:nvPr/>
        </p:nvSpPr>
        <p:spPr>
          <a:xfrm>
            <a:off x="3143250" y="4509510"/>
            <a:ext cx="2188369" cy="396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/>
      <p:bldP spid="35" grpId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966</Words>
  <Application>Microsoft Office PowerPoint</Application>
  <PresentationFormat>Widescreen</PresentationFormat>
  <Paragraphs>172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182</cp:revision>
  <dcterms:created xsi:type="dcterms:W3CDTF">2020-09-19T11:02:00Z</dcterms:created>
  <dcterms:modified xsi:type="dcterms:W3CDTF">2022-09-08T14:08:46Z</dcterms:modified>
</cp:coreProperties>
</file>